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7.4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Indefinite Integral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57224" y="973666"/>
                <a:ext cx="10772775" cy="1658198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en-US" dirty="0" smtClean="0"/>
                  <a:t>Example 4: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57224" y="973666"/>
                <a:ext cx="10772775" cy="1658198"/>
              </a:xfrm>
              <a:blipFill rotWithShape="0">
                <a:blip r:embed="rId2"/>
                <a:stretch>
                  <a:fillRect l="-2660" t="-37500" b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94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000" dirty="0" smtClean="0"/>
                  <a:t>Find an equation for a curve that passes through the point (2,1) and whose tangent line </a:t>
                </a:r>
                <a:r>
                  <a:rPr lang="en-US" sz="4000" dirty="0"/>
                  <a:t>at any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4000" dirty="0" smtClean="0"/>
                  <a:t> has slope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34" t="-5178" r="-1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60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890" y="1024466"/>
            <a:ext cx="10772775" cy="4157133"/>
          </a:xfrm>
        </p:spPr>
        <p:txBody>
          <a:bodyPr>
            <a:normAutofit/>
          </a:bodyPr>
          <a:lstStyle/>
          <a:p>
            <a:r>
              <a:rPr lang="en-US" dirty="0" smtClean="0"/>
              <a:t>Practice: Textbook Section 6.2 </a:t>
            </a:r>
            <a:br>
              <a:rPr lang="en-US" dirty="0" smtClean="0"/>
            </a:br>
            <a:r>
              <a:rPr lang="en-US" dirty="0" smtClean="0"/>
              <a:t>#1, 3, 11, 13-29 every other odd,</a:t>
            </a:r>
            <a:br>
              <a:rPr lang="en-US" dirty="0" smtClean="0"/>
            </a:br>
            <a:r>
              <a:rPr lang="en-US" dirty="0" smtClean="0"/>
              <a:t>39 – 47 every other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0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“Differential Equations” and</a:t>
            </a:r>
            <a:br>
              <a:rPr lang="en-US" dirty="0" smtClean="0"/>
            </a:br>
            <a:r>
              <a:rPr lang="en-US" dirty="0" smtClean="0"/>
              <a:t>“Initial-value problems”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6274" y="2638214"/>
                <a:ext cx="10753725" cy="3766185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Solve the initial-value problem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3600" dirty="0" smtClean="0"/>
                  <a:t> </a:t>
                </a:r>
              </a:p>
              <a:p>
                <a:r>
                  <a:rPr lang="en-US" sz="3600" dirty="0" smtClean="0">
                    <a:sym typeface="Wingdings" panose="05000000000000000000" pitchFamily="2" charset="2"/>
                  </a:rPr>
                  <a:t>Same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6274" y="2638214"/>
                <a:ext cx="10753725" cy="3766185"/>
              </a:xfrm>
              <a:blipFill rotWithShape="0">
                <a:blip r:embed="rId2"/>
                <a:stretch>
                  <a:fillRect l="-794" t="-1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22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function F is the antiderivative of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on an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interval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F’(x)=f(x) for all x in the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interval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endParaRPr lang="en-US" sz="4000" dirty="0"/>
              </a:p>
              <a:p>
                <a:pPr algn="ctr"/>
                <a:endParaRPr lang="en-US" sz="4000" dirty="0" smtClean="0"/>
              </a:p>
              <a:p>
                <a:pPr marL="91440" lvl="2" indent="-91440" algn="ctr">
                  <a:spcBef>
                    <a:spcPts val="1300"/>
                  </a:spcBef>
                </a:pPr>
                <a:r>
                  <a:rPr lang="en-US" sz="4800" dirty="0"/>
                  <a:t>i.e.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480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4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4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sz="48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4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66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08023" y="1227665"/>
                <a:ext cx="10772775" cy="1658198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Example: </a:t>
                </a:r>
                <a:br>
                  <a:rPr lang="en-US" dirty="0" smtClean="0"/>
                </a:br>
                <a:r>
                  <a:rPr lang="en-US" dirty="0" smtClean="0"/>
                  <a:t>What is the antiderivative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 smtClean="0"/>
                  <a:t>?</a:t>
                </a:r>
                <a:br>
                  <a:rPr lang="en-US" dirty="0" smtClean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How many can you come up with?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08023" y="1227665"/>
                <a:ext cx="10772775" cy="1658198"/>
              </a:xfrm>
              <a:blipFill rotWithShape="0">
                <a:blip r:embed="rId2"/>
                <a:stretch>
                  <a:fillRect l="-2603" t="-63235" b="-69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845732" y="4302361"/>
            <a:ext cx="9262533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Theorem: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F(x) is an antiderivative of f(x) on I, then F(x) + C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(where C is a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constant) is also an antiderivative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9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1331576" cy="1658198"/>
          </a:xfrm>
        </p:spPr>
        <p:txBody>
          <a:bodyPr/>
          <a:lstStyle/>
          <a:p>
            <a:r>
              <a:rPr lang="en-US" dirty="0" smtClean="0"/>
              <a:t>Finding antiderivatives is called Integration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7224" y="1862666"/>
                <a:ext cx="10753725" cy="4741333"/>
              </a:xfrm>
            </p:spPr>
            <p:txBody>
              <a:bodyPr>
                <a:normAutofit/>
              </a:bodyPr>
              <a:lstStyle/>
              <a:p>
                <a:r>
                  <a:rPr lang="en-US" sz="3600" b="1" dirty="0" smtClean="0"/>
                  <a:t>Integral Notation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  <a:p>
                <a:pPr marL="0" lvl="2" indent="0">
                  <a:buNone/>
                </a:pPr>
                <a:r>
                  <a:rPr lang="en-US" sz="2800" b="1" dirty="0"/>
                  <a:t>Example</a:t>
                </a:r>
                <a:r>
                  <a:rPr lang="en-US" sz="2800" dirty="0"/>
                  <a:t>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800" dirty="0"/>
                  <a:t> means the same thing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8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8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lvl="2"/>
                <a:endParaRPr lang="en-US" sz="2800" dirty="0"/>
              </a:p>
              <a:p>
                <a:pPr marL="0" lvl="2" indent="0">
                  <a:buNone/>
                </a:pPr>
                <a:r>
                  <a:rPr lang="en-US" sz="2800" b="1" dirty="0"/>
                  <a:t>d</a:t>
                </a:r>
                <a:r>
                  <a:rPr lang="en-US" sz="2800" b="1" dirty="0" smtClean="0"/>
                  <a:t>x </a:t>
                </a:r>
                <a:r>
                  <a:rPr lang="en-US" sz="2800" b="1" dirty="0"/>
                  <a:t>denotes the independent variable in </a:t>
                </a:r>
                <a:r>
                  <a:rPr lang="en-US" sz="2800" b="1" dirty="0" smtClean="0"/>
                  <a:t>both.</a:t>
                </a:r>
              </a:p>
              <a:p>
                <a:pPr lvl="2"/>
                <a:r>
                  <a:rPr lang="en-US" sz="2800" dirty="0" smtClean="0"/>
                  <a:t>Sometimes </a:t>
                </a:r>
                <a:r>
                  <a:rPr lang="en-US" sz="2800" dirty="0"/>
                  <a:t>it’s written like this: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80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800" dirty="0" smtClean="0"/>
              </a:p>
              <a:p>
                <a:pPr lvl="2"/>
                <a:r>
                  <a:rPr lang="en-US" sz="2800" dirty="0" smtClean="0"/>
                  <a:t>or like this: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280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80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endParaRPr lang="en-US" sz="3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224" y="1862666"/>
                <a:ext cx="10753725" cy="4741333"/>
              </a:xfrm>
              <a:blipFill rotWithShape="0">
                <a:blip r:embed="rId2"/>
                <a:stretch>
                  <a:fillRect l="-1190" t="-3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513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Rule for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Handout: Other Integration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Constant Factor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Sum/Difference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59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 1: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𝒄𝒐𝒔𝒙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7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Example </a:t>
                </a:r>
                <a:r>
                  <a:rPr lang="en-US" dirty="0" smtClean="0"/>
                  <a:t>2: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𝟏𝟐</m:t>
                        </m:r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1" i="1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3056" t="-16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6656" y="1024467"/>
                <a:ext cx="10772775" cy="1658198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en-US" dirty="0" smtClean="0"/>
                  <a:t>Example 3: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𝒄𝒐𝒔𝒙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𝒔𝒊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nary>
                      <m:r>
                        <a:rPr lang="en-US" b="1" i="1"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6656" y="1024467"/>
                <a:ext cx="10772775" cy="1658198"/>
              </a:xfrm>
              <a:blipFill rotWithShape="0">
                <a:blip r:embed="rId2"/>
                <a:stretch>
                  <a:fillRect l="-2603" t="-37132" b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156</TotalTime>
  <Words>136</Words>
  <Application>Microsoft Office PowerPoint</Application>
  <PresentationFormat>Widescreen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Wingdings</vt:lpstr>
      <vt:lpstr>Metropolitan</vt:lpstr>
      <vt:lpstr>7.4 Notes</vt:lpstr>
      <vt:lpstr>A function F is the antiderivative of f if on an interval I if F’(x)=f(x) for all x in the interval</vt:lpstr>
      <vt:lpstr>Example:  What is the antiderivative of f(x)=5?   How many can you come up with?</vt:lpstr>
      <vt:lpstr>Finding antiderivatives is called Integration</vt:lpstr>
      <vt:lpstr>Power Rule for Integration</vt:lpstr>
      <vt:lpstr>Properties of Integration</vt:lpstr>
      <vt:lpstr>Example 1: ∫1▒〖4 cosx dx〗</vt:lpstr>
      <vt:lpstr>Example 2: ∫1▒〖(12x^5+3x^3-x^2+2)〗 dx</vt:lpstr>
      <vt:lpstr>Example 3: ∫1▒cosx/(sin^2 x) dx</vt:lpstr>
      <vt:lpstr>Example 4: ∫1▒〖(t^2-2t^4)/t^4  dt〗</vt:lpstr>
      <vt:lpstr>Example 5</vt:lpstr>
      <vt:lpstr>Practice: Textbook Section 6.2  #1, 3, 11, 13-29 every other odd, 39 – 47 every other odd</vt:lpstr>
      <vt:lpstr>“Differential Equations” and “Initial-value problems”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Calculus BC </dc:title>
  <dc:creator>Anne DiFiore</dc:creator>
  <cp:lastModifiedBy>Anne DiFiore</cp:lastModifiedBy>
  <cp:revision>7</cp:revision>
  <dcterms:created xsi:type="dcterms:W3CDTF">2016-09-28T00:38:48Z</dcterms:created>
  <dcterms:modified xsi:type="dcterms:W3CDTF">2016-09-30T19:01:24Z</dcterms:modified>
</cp:coreProperties>
</file>